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8" r:id="rId3"/>
    <p:sldId id="270" r:id="rId4"/>
    <p:sldId id="315" r:id="rId5"/>
    <p:sldId id="350" r:id="rId6"/>
    <p:sldId id="362" r:id="rId7"/>
    <p:sldId id="269" r:id="rId8"/>
    <p:sldId id="316" r:id="rId9"/>
    <p:sldId id="257" r:id="rId10"/>
    <p:sldId id="337" r:id="rId11"/>
    <p:sldId id="258" r:id="rId12"/>
    <p:sldId id="271" r:id="rId13"/>
    <p:sldId id="260" r:id="rId14"/>
    <p:sldId id="259" r:id="rId15"/>
    <p:sldId id="319" r:id="rId16"/>
    <p:sldId id="263" r:id="rId17"/>
    <p:sldId id="272" r:id="rId18"/>
    <p:sldId id="293" r:id="rId19"/>
    <p:sldId id="317" r:id="rId20"/>
    <p:sldId id="351" r:id="rId21"/>
    <p:sldId id="320" r:id="rId22"/>
    <p:sldId id="326" r:id="rId23"/>
    <p:sldId id="327" r:id="rId24"/>
    <p:sldId id="353" r:id="rId25"/>
    <p:sldId id="328" r:id="rId26"/>
    <p:sldId id="273" r:id="rId27"/>
    <p:sldId id="291" r:id="rId28"/>
    <p:sldId id="292" r:id="rId29"/>
    <p:sldId id="303" r:id="rId30"/>
    <p:sldId id="321" r:id="rId31"/>
    <p:sldId id="341" r:id="rId32"/>
    <p:sldId id="356" r:id="rId33"/>
    <p:sldId id="369" r:id="rId34"/>
    <p:sldId id="33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A3505-8E10-7945-9190-2A30B865E996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71BAA-7BD5-614C-828D-E2E201A72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48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1BAA-7BD5-614C-828D-E2E201A724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6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major assumption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071BAA-7BD5-614C-828D-E2E201A724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6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72B4D-2ECC-4C20-83B0-76D522B51B74}" type="slidenum">
              <a:rPr lang="en-US"/>
              <a:pPr/>
              <a:t>31</a:t>
            </a:fld>
            <a:endParaRPr 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Tahoma" pitchFamily="34" charset="0"/>
              </a:rPr>
              <a:t>Changes in population size through time are a function of births, deaths, immigration, and emigration.  </a:t>
            </a:r>
          </a:p>
          <a:p>
            <a:r>
              <a:rPr lang="en-US" b="1" dirty="0">
                <a:latin typeface="Tahoma" pitchFamily="34" charset="0"/>
              </a:rPr>
              <a:t>The open population </a:t>
            </a:r>
            <a:r>
              <a:rPr lang="en-US" b="1" dirty="0" err="1">
                <a:latin typeface="Tahoma" pitchFamily="34" charset="0"/>
              </a:rPr>
              <a:t>CMR</a:t>
            </a:r>
            <a:r>
              <a:rPr lang="en-US" b="1" dirty="0">
                <a:latin typeface="Tahoma" pitchFamily="34" charset="0"/>
              </a:rPr>
              <a:t> models we have considered until now have only estimated apparent survival rates. </a:t>
            </a:r>
          </a:p>
          <a:p>
            <a:r>
              <a:rPr lang="en-US" b="1" dirty="0">
                <a:latin typeface="Tahoma" pitchFamily="34" charset="0"/>
              </a:rPr>
              <a:t>That is, true survival, the portion of individuals surviving between sampling occasions is confounded with permanent emigration.  </a:t>
            </a:r>
          </a:p>
          <a:p>
            <a:r>
              <a:rPr lang="en-US" b="1" dirty="0">
                <a:latin typeface="Tahoma" pitchFamily="34" charset="0"/>
              </a:rPr>
              <a:t>I spoke briefly on closed models that assume that size of the population remained unchanged between sampling events.  </a:t>
            </a:r>
          </a:p>
          <a:p>
            <a:r>
              <a:rPr lang="en-US" b="1" dirty="0">
                <a:latin typeface="Tahoma" pitchFamily="34" charset="0"/>
              </a:rPr>
              <a:t>Robust design integrates the advantages of both types of models.  </a:t>
            </a:r>
          </a:p>
          <a:p>
            <a:r>
              <a:rPr lang="en-US" b="1" dirty="0">
                <a:latin typeface="Tahoma" pitchFamily="34" charset="0"/>
              </a:rPr>
              <a:t>Although this model is complicated, it brings more biological reality to the analysis of population dynamics.  </a:t>
            </a:r>
          </a:p>
          <a:p>
            <a:r>
              <a:rPr lang="en-US" b="1" dirty="0">
                <a:latin typeface="Tahoma" pitchFamily="34" charset="0"/>
              </a:rPr>
              <a:t>This method provides for the estimation of parameters that are not estimable under either open or closed models as well as more robust estimates of the familiar parameters of interest.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Ex. 1: Grey heron</a:t>
            </a: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28B9A0BE-2847-1A45-BFEC-E9865B85F6AC}" type="datetimeFigureOut">
              <a:rPr lang="en-US" smtClean="0"/>
              <a:t>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D131693-6C7E-1F4F-B50A-583D749A7DF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Occupancy modeling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31680"/>
            <a:ext cx="68580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to their use and application in ecology and epidemiology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23021" y="5647370"/>
            <a:ext cx="4864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Fidisoa Rasambainarivo, DVM, MSc, PhD</a:t>
            </a:r>
          </a:p>
          <a:p>
            <a:r>
              <a:rPr lang="en-US" b="1" dirty="0">
                <a:solidFill>
                  <a:srgbClr val="008000"/>
                </a:solidFill>
              </a:rPr>
              <a:t>Mahaliana Labs</a:t>
            </a:r>
          </a:p>
          <a:p>
            <a:r>
              <a:rPr lang="en-US" b="1" dirty="0" err="1">
                <a:solidFill>
                  <a:srgbClr val="008000"/>
                </a:solidFill>
              </a:rPr>
              <a:t>www.mahaliana.org</a:t>
            </a:r>
            <a:endParaRPr lang="en-US" b="1" dirty="0">
              <a:solidFill>
                <a:srgbClr val="008000"/>
              </a:solidFill>
            </a:endParaRPr>
          </a:p>
          <a:p>
            <a:endParaRPr lang="en-US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9392" y="5802050"/>
            <a:ext cx="887580" cy="720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61872" y="599887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@</a:t>
            </a:r>
            <a:r>
              <a:rPr lang="en-US" sz="2800" dirty="0" err="1"/>
              <a:t>Fidydvm</a:t>
            </a:r>
            <a:endParaRPr lang="en-US" sz="2800" dirty="0"/>
          </a:p>
        </p:txBody>
      </p:sp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9392" y="6594104"/>
            <a:ext cx="769769" cy="719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661872" y="6790883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www.fidyras.wordpress.com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6661872" y="5134780"/>
            <a:ext cx="43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f.rasambainarivo@gmail.com</a:t>
            </a:r>
            <a:endParaRPr lang="en-US" sz="2800" dirty="0"/>
          </a:p>
        </p:txBody>
      </p:sp>
      <p:pic>
        <p:nvPicPr>
          <p:cNvPr id="10" name="Picture 9" descr="image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9390" y="4937945"/>
            <a:ext cx="822921" cy="720055"/>
          </a:xfrm>
          <a:prstGeom prst="rect">
            <a:avLst/>
          </a:prstGeom>
        </p:spPr>
      </p:pic>
      <p:pic>
        <p:nvPicPr>
          <p:cNvPr id="11" name="Picture 10" descr="downlo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1792" y="5954450"/>
            <a:ext cx="887580" cy="720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814272" y="6151276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@</a:t>
            </a:r>
            <a:r>
              <a:rPr lang="en-US" sz="2800" dirty="0" err="1"/>
              <a:t>Fidydvm</a:t>
            </a:r>
            <a:endParaRPr lang="en-US" sz="2800" dirty="0"/>
          </a:p>
        </p:txBody>
      </p:sp>
      <p:pic>
        <p:nvPicPr>
          <p:cNvPr id="13" name="Picture 12" descr="imag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1792" y="6746504"/>
            <a:ext cx="769769" cy="7199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814272" y="6943283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www.fidyras.wordpress.com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6814272" y="5287180"/>
            <a:ext cx="438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f.rasambainarivo@gmail.com</a:t>
            </a:r>
            <a:endParaRPr lang="en-US" sz="2800" dirty="0"/>
          </a:p>
        </p:txBody>
      </p:sp>
      <p:pic>
        <p:nvPicPr>
          <p:cNvPr id="16" name="Picture 15" descr="image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1790" y="5090345"/>
            <a:ext cx="822921" cy="720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B89BA9-2E29-7349-8C86-568FD3E95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24" y="5852281"/>
            <a:ext cx="3138088" cy="92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occupancy?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that focal object (taxon) occupies or uses a sample unit.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Taxon is said to be present if:</a:t>
            </a:r>
          </a:p>
          <a:p>
            <a:pPr lvl="4"/>
            <a:r>
              <a:rPr lang="en-US" dirty="0"/>
              <a:t>Taxon is present</a:t>
            </a:r>
          </a:p>
          <a:p>
            <a:pPr marL="1371600" lvl="3" indent="0">
              <a:buNone/>
            </a:pPr>
            <a:r>
              <a:rPr lang="en-US" b="1" dirty="0"/>
              <a:t>AND</a:t>
            </a:r>
          </a:p>
          <a:p>
            <a:pPr lvl="4"/>
            <a:r>
              <a:rPr lang="en-US" dirty="0"/>
              <a:t>Taxon is detected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b="1" dirty="0"/>
              <a:t>What does absence data tell us?</a:t>
            </a:r>
          </a:p>
          <a:p>
            <a:pPr lvl="4"/>
            <a:r>
              <a:rPr lang="en-US" dirty="0"/>
              <a:t>Taxon is absent</a:t>
            </a:r>
          </a:p>
          <a:p>
            <a:pPr marL="1371600" lvl="3" indent="0">
              <a:buNone/>
            </a:pPr>
            <a:r>
              <a:rPr lang="en-US" b="1" dirty="0"/>
              <a:t>OR</a:t>
            </a:r>
          </a:p>
          <a:p>
            <a:pPr lvl="4"/>
            <a:r>
              <a:rPr lang="en-US" dirty="0"/>
              <a:t>Taxon was not detected by investigator</a:t>
            </a:r>
          </a:p>
        </p:txBody>
      </p:sp>
    </p:spTree>
    <p:extLst>
      <p:ext uri="{BB962C8B-B14F-4D97-AF65-F5344CB8AC3E}">
        <p14:creationId xmlns:p14="http://schemas.microsoft.com/office/powerpoint/2010/main" val="188172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disease prevalence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91164" cy="3676073"/>
          </a:xfrm>
        </p:spPr>
        <p:txBody>
          <a:bodyPr>
            <a:normAutofit/>
          </a:bodyPr>
          <a:lstStyle/>
          <a:p>
            <a:r>
              <a:rPr lang="en-US" sz="2000" dirty="0"/>
              <a:t>For example:</a:t>
            </a:r>
          </a:p>
          <a:p>
            <a:pPr marL="0" indent="0">
              <a:buNone/>
            </a:pPr>
            <a:r>
              <a:rPr lang="en-US" sz="2000" dirty="0"/>
              <a:t>Researchers want to know the prevalence of </a:t>
            </a:r>
            <a:r>
              <a:rPr lang="en-US" sz="2000" i="1" dirty="0"/>
              <a:t>Plasmodium</a:t>
            </a:r>
            <a:r>
              <a:rPr lang="en-US" sz="2000" dirty="0"/>
              <a:t> sp. in birds of Galapagos?</a:t>
            </a:r>
          </a:p>
        </p:txBody>
      </p:sp>
      <p:pic>
        <p:nvPicPr>
          <p:cNvPr id="6" name="Content Placeholder 5" descr="1-s2.0-S2213224417300251-fx1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0160" y="1858211"/>
            <a:ext cx="3291840" cy="1652710"/>
          </a:xfrm>
        </p:spPr>
      </p:pic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262" y="3510921"/>
            <a:ext cx="1758403" cy="23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1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disease prevalence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91164" cy="367607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Researchers want to know the prevalence of Plasmodium in sampled birds of Galapagos?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>
          <a:xfrm>
            <a:off x="4294909" y="1600200"/>
            <a:ext cx="439189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 a biological sample from each individual in a sample population and test it once to determine the presence of the parasite in the sample.</a:t>
            </a:r>
          </a:p>
          <a:p>
            <a:endParaRPr lang="en-US" dirty="0"/>
          </a:p>
          <a:p>
            <a:r>
              <a:rPr lang="en-US" dirty="0"/>
              <a:t>Yes/No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x% (95% CI)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1-s2.0-S2213224417300251-fx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54" b="-78554"/>
          <a:stretch>
            <a:fillRect/>
          </a:stretch>
        </p:blipFill>
        <p:spPr>
          <a:xfrm>
            <a:off x="829295" y="1600200"/>
            <a:ext cx="3291840" cy="4525963"/>
          </a:xfrm>
          <a:prstGeom prst="rect">
            <a:avLst/>
          </a:prstGeom>
        </p:spPr>
      </p:pic>
      <p:pic>
        <p:nvPicPr>
          <p:cNvPr id="8" name="Picture 7" descr="download.jpg">
            <a:extLst>
              <a:ext uri="{FF2B5EF4-FFF2-40B4-BE49-F238E27FC236}">
                <a16:creationId xmlns:a16="http://schemas.microsoft.com/office/drawing/2014/main" id="{5A1FD538-696B-9548-9264-712BDDD11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023" y="4967388"/>
            <a:ext cx="2198436" cy="17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 disease prevalence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91164" cy="3676073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Example:</a:t>
            </a:r>
          </a:p>
          <a:p>
            <a:pPr marL="0" indent="0">
              <a:buNone/>
            </a:pPr>
            <a:r>
              <a:rPr lang="en-US" sz="2000" dirty="0"/>
              <a:t>Researchers want to know the prevalence of Plasmodium in sampled birds of Galapagos?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half" idx="2"/>
          </p:nvPr>
        </p:nvSpPr>
        <p:spPr>
          <a:xfrm>
            <a:off x="4294909" y="1600200"/>
            <a:ext cx="439189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Collect a sample from each individual once and test it once to determine the presence of the parasite in the sample.</a:t>
            </a:r>
          </a:p>
          <a:p>
            <a:endParaRPr lang="en-US" dirty="0"/>
          </a:p>
          <a:p>
            <a:r>
              <a:rPr lang="en-US" dirty="0"/>
              <a:t>Yes/No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X%</a:t>
            </a:r>
          </a:p>
          <a:p>
            <a:endParaRPr lang="en-US" dirty="0"/>
          </a:p>
          <a:p>
            <a:r>
              <a:rPr lang="en-US" dirty="0"/>
              <a:t>Assuming that test is perfect and probability of detection is 100% in infected individuals (sensitivity of test is 100%)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 descr="1-s2.0-S2213224417300251-fx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54" b="-78554"/>
          <a:stretch>
            <a:fillRect/>
          </a:stretch>
        </p:blipFill>
        <p:spPr>
          <a:xfrm>
            <a:off x="892476" y="1182086"/>
            <a:ext cx="3291840" cy="4525963"/>
          </a:xfrm>
          <a:prstGeom prst="rect">
            <a:avLst/>
          </a:prstGeom>
        </p:spPr>
      </p:pic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204" y="4967388"/>
            <a:ext cx="2198436" cy="17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6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90432"/>
          </a:xfrm>
        </p:spPr>
        <p:txBody>
          <a:bodyPr>
            <a:normAutofit/>
          </a:bodyPr>
          <a:lstStyle/>
          <a:p>
            <a:r>
              <a:rPr lang="en-US" dirty="0"/>
              <a:t>Reality: </a:t>
            </a:r>
          </a:p>
          <a:p>
            <a:pPr lvl="1"/>
            <a:r>
              <a:rPr lang="en-US" sz="2000" dirty="0"/>
              <a:t>Most tests are imperfect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Result in occupancy/prevalence estimates that are biased low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Underestimation of pathogen transmission rates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Flawed predictions regarding infection dynamics and epidemic spread.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r>
              <a:rPr lang="en-US" dirty="0"/>
              <a:t>estimate disease prevalence</a:t>
            </a:r>
          </a:p>
        </p:txBody>
      </p:sp>
      <p:pic>
        <p:nvPicPr>
          <p:cNvPr id="2" name="Content Placeholder 1" descr="images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709"/>
          <a:stretch/>
        </p:blipFill>
        <p:spPr>
          <a:xfrm>
            <a:off x="5563174" y="2072104"/>
            <a:ext cx="2818826" cy="1925053"/>
          </a:xfrm>
        </p:spPr>
      </p:pic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62" y="4144210"/>
            <a:ext cx="2477038" cy="153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1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correct</a:t>
            </a:r>
          </a:p>
          <a:p>
            <a:pPr lvl="1"/>
            <a:r>
              <a:rPr lang="en-US" dirty="0"/>
              <a:t>Comparison of used test with a reference test</a:t>
            </a:r>
          </a:p>
          <a:p>
            <a:pPr lvl="2"/>
            <a:r>
              <a:rPr lang="en-US" dirty="0"/>
              <a:t>Several diagnostic methods need to be available.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r>
              <a:rPr lang="en-US" dirty="0"/>
              <a:t>estimate disease prevalence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90432"/>
          </a:xfrm>
        </p:spPr>
        <p:txBody>
          <a:bodyPr>
            <a:normAutofit/>
          </a:bodyPr>
          <a:lstStyle/>
          <a:p>
            <a:r>
              <a:rPr lang="en-US" dirty="0"/>
              <a:t>Reality: </a:t>
            </a:r>
          </a:p>
          <a:p>
            <a:pPr lvl="1"/>
            <a:r>
              <a:rPr lang="en-US" sz="2000" dirty="0"/>
              <a:t>Most tests are imperfect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Result in occupancy/prevalence estimates that are biased low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Underestimation of pathogen transmission rates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Flawed predictions regarding infection dynamics and epidemic spread. </a:t>
            </a:r>
          </a:p>
        </p:txBody>
      </p:sp>
    </p:spTree>
    <p:extLst>
      <p:ext uri="{BB962C8B-B14F-4D97-AF65-F5344CB8AC3E}">
        <p14:creationId xmlns:p14="http://schemas.microsoft.com/office/powerpoint/2010/main" val="259047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estimate the proportion of all ‘sites’ that are occupied by the taxon, 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with </a:t>
            </a:r>
            <a:r>
              <a:rPr lang="en-US" sz="2800" b="1" dirty="0">
                <a:solidFill>
                  <a:srgbClr val="FF0000"/>
                </a:solidFill>
              </a:rPr>
              <a:t>the explicit recognition</a:t>
            </a:r>
            <a:r>
              <a:rPr lang="en-US" sz="2800" b="1" dirty="0"/>
              <a:t> that the </a:t>
            </a:r>
            <a:r>
              <a:rPr lang="en-US" sz="2800" dirty="0"/>
              <a:t>taxon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may be missed even if present</a:t>
            </a:r>
            <a:r>
              <a:rPr lang="en-US" sz="2800" b="1" dirty="0"/>
              <a:t> during a survey.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425" y="4753142"/>
            <a:ext cx="4737101" cy="18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2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parameters and notation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Probability that taxon is present at a site = Proportion of occupied sites = Occupancy (</a:t>
            </a:r>
            <a:r>
              <a:rPr lang="en-US" dirty="0" err="1"/>
              <a:t>ψ</a:t>
            </a:r>
            <a:r>
              <a:rPr lang="en-US" dirty="0"/>
              <a:t> Psi)</a:t>
            </a: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1654338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Estimated parameters and notation</a:t>
            </a:r>
          </a:p>
          <a:p>
            <a:pPr lvl="1"/>
            <a:r>
              <a:rPr lang="en-US" dirty="0"/>
              <a:t>Probability that it is detected when present (p)</a:t>
            </a:r>
            <a:br>
              <a:rPr lang="en-US" dirty="0"/>
            </a:br>
            <a:r>
              <a:rPr lang="en-US" dirty="0"/>
              <a:t>= detection probability during survey</a:t>
            </a: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sensitivity of test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Probability that taxon is present = Occupancy (Psi)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 prevalence</a:t>
            </a:r>
          </a:p>
        </p:txBody>
      </p:sp>
    </p:spTree>
    <p:extLst>
      <p:ext uri="{BB962C8B-B14F-4D97-AF65-F5344CB8AC3E}">
        <p14:creationId xmlns:p14="http://schemas.microsoft.com/office/powerpoint/2010/main" val="76092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I design a study to use Occupancy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192" y="1574800"/>
            <a:ext cx="3291840" cy="4525963"/>
          </a:xfrm>
        </p:spPr>
        <p:txBody>
          <a:bodyPr>
            <a:normAutofit/>
          </a:bodyPr>
          <a:lstStyle/>
          <a:p>
            <a:r>
              <a:rPr lang="en-US" dirty="0"/>
              <a:t>Key is </a:t>
            </a:r>
            <a:r>
              <a:rPr lang="en-US" sz="2800" u="sng" dirty="0"/>
              <a:t>replicates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Spatial:</a:t>
            </a:r>
            <a:r>
              <a:rPr lang="en-US" b="1" dirty="0"/>
              <a:t> multiple sites</a:t>
            </a:r>
            <a:br>
              <a:rPr lang="en-US" dirty="0"/>
            </a:br>
            <a:r>
              <a:rPr lang="en-US" dirty="0"/>
              <a:t>site : basic landscape unit at which the presence of the taxon is determined. Could be naturally occurring (pond, patch, etc…) or not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Screen Shot 2017-02-17 at 9.0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404" y="1574800"/>
            <a:ext cx="5071754" cy="377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0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Occupancy model: lecture and tutorial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97963"/>
            <a:ext cx="7620000" cy="4373563"/>
          </a:xfrm>
        </p:spPr>
        <p:txBody>
          <a:bodyPr/>
          <a:lstStyle/>
          <a:p>
            <a:r>
              <a:rPr lang="en-US" dirty="0"/>
              <a:t>- Understand what are occupancy models</a:t>
            </a:r>
          </a:p>
          <a:p>
            <a:r>
              <a:rPr lang="en-US" dirty="0"/>
              <a:t>- Why would we use occupancy models</a:t>
            </a:r>
          </a:p>
          <a:p>
            <a:r>
              <a:rPr lang="en-US" dirty="0"/>
              <a:t>- How to design a study using occupancy modeling</a:t>
            </a:r>
          </a:p>
          <a:p>
            <a:r>
              <a:rPr lang="en-US" dirty="0"/>
              <a:t>- Working example: </a:t>
            </a:r>
          </a:p>
          <a:p>
            <a:pPr lvl="1">
              <a:buFontTx/>
              <a:buChar char="-"/>
            </a:pPr>
            <a:r>
              <a:rPr lang="en-US" dirty="0"/>
              <a:t>Prevalence of a parasite in a population with imperfect test.</a:t>
            </a:r>
          </a:p>
          <a:p>
            <a:pPr>
              <a:buFontTx/>
              <a:buChar char="-"/>
            </a:pPr>
            <a:r>
              <a:rPr lang="en-US" dirty="0"/>
              <a:t> Overview of other use of occupancy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FTR_904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11055" y="1106048"/>
            <a:ext cx="4695405" cy="269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192" y="1574800"/>
            <a:ext cx="329184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Key is </a:t>
            </a:r>
            <a:r>
              <a:rPr lang="en-US" sz="2800" u="sng" dirty="0"/>
              <a:t>replicates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Spatial: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multiple sites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site : basic landscape unit at which the presence of the taxon is determined. Could be naturally occurring (pond, patch, etc…) or not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Temporal: </a:t>
            </a:r>
            <a:r>
              <a:rPr lang="en-US" b="1" dirty="0"/>
              <a:t>multiple visits to each site</a:t>
            </a:r>
            <a:br>
              <a:rPr lang="en-US" b="1" dirty="0"/>
            </a:br>
            <a:r>
              <a:rPr lang="en-US" dirty="0"/>
              <a:t>survey: a single opportunity for the detection of target species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" name="Picture 3" descr="Screen Shot 2017-02-17 at 9.0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404" y="1574800"/>
            <a:ext cx="5071754" cy="377545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design a study to use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802689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Occupancy models: under the 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8"/>
            <a:ext cx="7620000" cy="4373563"/>
          </a:xfrm>
        </p:spPr>
        <p:txBody>
          <a:bodyPr>
            <a:normAutofit/>
          </a:bodyPr>
          <a:lstStyle/>
          <a:p>
            <a:pPr marL="0" lvl="1" indent="0">
              <a:spcAft>
                <a:spcPts val="600"/>
              </a:spcAft>
              <a:buClrTx/>
              <a:buNone/>
            </a:pPr>
            <a:r>
              <a:rPr lang="en-US" b="0" dirty="0"/>
              <a:t>- </a:t>
            </a:r>
            <a:r>
              <a:rPr lang="en-US" sz="1800" dirty="0"/>
              <a:t>Record of whether a species was detected or not detected during each survey of each site (</a:t>
            </a:r>
            <a:r>
              <a:rPr lang="en-US" sz="1800" b="1" dirty="0"/>
              <a:t>detection histories</a:t>
            </a:r>
            <a:r>
              <a:rPr lang="en-US" sz="1800" dirty="0"/>
              <a:t>)</a:t>
            </a:r>
            <a:endParaRPr lang="en-US" dirty="0"/>
          </a:p>
          <a:p>
            <a:endParaRPr lang="en-US" b="0" dirty="0"/>
          </a:p>
          <a:p>
            <a:r>
              <a:rPr lang="en-US" b="0" dirty="0"/>
              <a:t>- Probability of a specific detection history e.g. 111, 011 or 000</a:t>
            </a:r>
          </a:p>
          <a:p>
            <a:pPr marL="0" lvl="1" indent="0">
              <a:spcAft>
                <a:spcPts val="600"/>
              </a:spcAft>
              <a:buClrTx/>
              <a:buNone/>
            </a:pPr>
            <a:endParaRPr lang="en-US" b="0" dirty="0"/>
          </a:p>
          <a:p>
            <a:pPr marL="342900" indent="-342900">
              <a:buFontTx/>
              <a:buChar char="-"/>
            </a:pPr>
            <a:r>
              <a:rPr lang="en-US" b="0" dirty="0"/>
              <a:t>Maximum likelihood techniques are used to estimate parameters.</a:t>
            </a:r>
          </a:p>
          <a:p>
            <a:pPr marL="342900" indent="-342900">
              <a:buFontTx/>
              <a:buChar char="-"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8474" y="2329970"/>
            <a:ext cx="7556313" cy="5165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899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556313" cy="474634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dirty="0"/>
              <a:t>Example (1) survey 30 sites 4 times</a:t>
            </a:r>
          </a:p>
          <a:p>
            <a:endParaRPr lang="en-US" sz="2500" dirty="0"/>
          </a:p>
          <a:p>
            <a:pPr fontAlgn="t"/>
            <a:br>
              <a:rPr lang="en-US" sz="2800" b="0" dirty="0"/>
            </a:br>
            <a:endParaRPr lang="en-US" sz="2500" dirty="0"/>
          </a:p>
          <a:p>
            <a:pPr>
              <a:buNone/>
            </a:pPr>
            <a:endParaRPr lang="en-US" sz="2500" dirty="0"/>
          </a:p>
          <a:p>
            <a:r>
              <a:rPr lang="en-US" sz="2500" dirty="0"/>
              <a:t>We can write the probability of this detection history as: </a:t>
            </a:r>
          </a:p>
          <a:p>
            <a:pPr>
              <a:buNone/>
            </a:pPr>
            <a:r>
              <a:rPr lang="en-US" sz="2500" dirty="0"/>
              <a:t>	</a:t>
            </a:r>
            <a:r>
              <a:rPr lang="en-US" sz="2500" dirty="0" err="1"/>
              <a:t>Pr(Hi</a:t>
            </a:r>
            <a:r>
              <a:rPr lang="en-US" sz="2500" dirty="0"/>
              <a:t> = 1001) = </a:t>
            </a:r>
            <a:r>
              <a:rPr lang="en-US" sz="2500" dirty="0" err="1"/>
              <a:t>ψ</a:t>
            </a:r>
            <a:r>
              <a:rPr lang="en-US" sz="2500" dirty="0"/>
              <a:t> × p1 (1 – p2 )(1 – p3 ) p4</a:t>
            </a:r>
            <a:br>
              <a:rPr lang="en-US" sz="2500" dirty="0"/>
            </a:br>
            <a:endParaRPr lang="en-US" sz="2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45466" y="2529166"/>
          <a:ext cx="5274255" cy="1076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267">
                <a:tc>
                  <a:txBody>
                    <a:bodyPr/>
                    <a:lstStyle/>
                    <a:p>
                      <a:pPr fontAlgn="t"/>
                      <a:br>
                        <a:rPr lang="en-US" sz="1800" b="0" dirty="0">
                          <a:latin typeface="+mn-lt"/>
                        </a:rPr>
                      </a:b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2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3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4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Site 1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Occupancy models: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05573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029665"/>
            <a:ext cx="7556313" cy="5620817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0" dirty="0"/>
          </a:p>
          <a:p>
            <a:pPr>
              <a:buNone/>
            </a:pPr>
            <a:endParaRPr lang="en-US" b="0" dirty="0"/>
          </a:p>
          <a:p>
            <a:pPr>
              <a:buNone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Sites 2 and 30 represent a case where the target species was never detected (detection history = 0000)</a:t>
            </a:r>
          </a:p>
          <a:p>
            <a:endParaRPr lang="en-US" b="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174046"/>
              </p:ext>
            </p:extLst>
          </p:nvPr>
        </p:nvGraphicFramePr>
        <p:xfrm>
          <a:off x="1467004" y="1644593"/>
          <a:ext cx="5274255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267">
                <a:tc>
                  <a:txBody>
                    <a:bodyPr/>
                    <a:lstStyle/>
                    <a:p>
                      <a:pPr fontAlgn="t"/>
                      <a:br>
                        <a:rPr lang="en-US" sz="1800" b="0" dirty="0">
                          <a:latin typeface="+mn-lt"/>
                        </a:rPr>
                      </a:b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2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3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4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Site 2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Site ..30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Occupancy models: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47084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029665"/>
            <a:ext cx="7556313" cy="5620817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b="0" dirty="0"/>
          </a:p>
          <a:p>
            <a:pPr>
              <a:buNone/>
            </a:pPr>
            <a:endParaRPr lang="en-US" b="0" dirty="0"/>
          </a:p>
          <a:p>
            <a:pPr>
              <a:buNone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Sites 2 and 30 represent a case where the target species was never detected (detection history = 0000)</a:t>
            </a:r>
          </a:p>
          <a:p>
            <a:r>
              <a:rPr lang="en-US" b="0" dirty="0"/>
              <a:t>These sites could either be unoccupied, which mathematically is 			</a:t>
            </a:r>
            <a:r>
              <a:rPr lang="en-US" sz="3600" dirty="0"/>
              <a:t>(1-ψ)</a:t>
            </a:r>
            <a:r>
              <a:rPr lang="en-US" b="0" dirty="0"/>
              <a:t>,</a:t>
            </a:r>
          </a:p>
          <a:p>
            <a:r>
              <a:rPr lang="en-US" b="0" dirty="0"/>
              <a:t> or they could be occupied, but we never detected the target species, which mathematically is: </a:t>
            </a:r>
          </a:p>
          <a:p>
            <a:pPr>
              <a:buNone/>
            </a:pPr>
            <a:r>
              <a:rPr lang="en-US" b="0" dirty="0"/>
              <a:t>       </a:t>
            </a:r>
            <a:r>
              <a:rPr lang="en-US" dirty="0"/>
              <a:t>ψ(1- p1 )(1- p2 )(1- p3 )(1- p4 )</a:t>
            </a:r>
            <a:r>
              <a:rPr lang="en-US" b="0" dirty="0"/>
              <a:t> or </a:t>
            </a:r>
            <a:r>
              <a:rPr lang="en-US" b="0" dirty="0" err="1"/>
              <a:t>ψΠ</a:t>
            </a:r>
            <a:r>
              <a:rPr lang="en-US" b="0" dirty="0"/>
              <a:t> 4 </a:t>
            </a:r>
            <a:r>
              <a:rPr lang="en-US" b="0" dirty="0" err="1"/>
              <a:t>j</a:t>
            </a:r>
            <a:r>
              <a:rPr lang="en-US" b="0" dirty="0"/>
              <a:t>=1 (1 – </a:t>
            </a:r>
            <a:r>
              <a:rPr lang="en-US" b="0" dirty="0" err="1"/>
              <a:t>pj</a:t>
            </a:r>
            <a:r>
              <a:rPr lang="en-US" b="0" dirty="0"/>
              <a:t> )</a:t>
            </a:r>
          </a:p>
          <a:p>
            <a:r>
              <a:rPr lang="en-US" b="0" dirty="0"/>
              <a:t>Thus, we can write the probability of detection history (0000) as: </a:t>
            </a:r>
            <a:br>
              <a:rPr lang="en-US" b="0" dirty="0"/>
            </a:br>
            <a:r>
              <a:rPr lang="en-US" b="0" dirty="0"/>
              <a:t>	</a:t>
            </a:r>
            <a:r>
              <a:rPr lang="en-US" dirty="0" err="1"/>
              <a:t>Pr(H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0000) = </a:t>
            </a:r>
            <a:r>
              <a:rPr lang="en-US" dirty="0" err="1"/>
              <a:t>ψΠ</a:t>
            </a:r>
            <a:r>
              <a:rPr lang="en-US" dirty="0"/>
              <a:t> 4 </a:t>
            </a:r>
            <a:r>
              <a:rPr lang="en-US" dirty="0" err="1"/>
              <a:t>j</a:t>
            </a:r>
            <a:r>
              <a:rPr lang="en-US" dirty="0"/>
              <a:t>=1 (1 – </a:t>
            </a:r>
            <a:r>
              <a:rPr lang="en-US" dirty="0" err="1"/>
              <a:t>pj</a:t>
            </a:r>
            <a:r>
              <a:rPr lang="en-US" dirty="0"/>
              <a:t> ) + (1-ψ)</a:t>
            </a:r>
            <a:r>
              <a:rPr lang="en-US" b="0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809954"/>
              </p:ext>
            </p:extLst>
          </p:nvPr>
        </p:nvGraphicFramePr>
        <p:xfrm>
          <a:off x="1467004" y="1644593"/>
          <a:ext cx="5274255" cy="147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4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9267">
                <a:tc>
                  <a:txBody>
                    <a:bodyPr/>
                    <a:lstStyle/>
                    <a:p>
                      <a:pPr fontAlgn="t"/>
                      <a:br>
                        <a:rPr lang="en-US" sz="1800" b="0" dirty="0">
                          <a:latin typeface="+mn-lt"/>
                        </a:rPr>
                      </a:b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US" sz="18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2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3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Survey 4</a:t>
                      </a:r>
                      <a:endParaRPr lang="en-US" sz="1800" b="0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Site 2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Site ..30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Occupancy models: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0085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2495856"/>
            <a:ext cx="7556313" cy="4525963"/>
          </a:xfrm>
        </p:spPr>
        <p:txBody>
          <a:bodyPr>
            <a:noAutofit/>
          </a:bodyPr>
          <a:lstStyle/>
          <a:p>
            <a:r>
              <a:rPr lang="en-US" sz="2500" b="0" dirty="0"/>
              <a:t>Mathematical statements of all detection histories are combined into model likelihood, such as:</a:t>
            </a:r>
          </a:p>
          <a:p>
            <a:r>
              <a:rPr lang="en-US" sz="2500" b="0" dirty="0"/>
              <a:t>		L(</a:t>
            </a:r>
            <a:r>
              <a:rPr lang="en-US" sz="2500" b="0" dirty="0" err="1"/>
              <a:t>ψ</a:t>
            </a:r>
            <a:r>
              <a:rPr lang="en-US" sz="2500" b="0" dirty="0"/>
              <a:t>, p H 1 ,…, H 30) =</a:t>
            </a:r>
            <a:r>
              <a:rPr lang="en-US" sz="2500" b="0" dirty="0" err="1"/>
              <a:t>Π</a:t>
            </a:r>
            <a:r>
              <a:rPr lang="en-US" sz="2500" b="0" dirty="0"/>
              <a:t> 30 </a:t>
            </a:r>
            <a:r>
              <a:rPr lang="en-US" sz="2500" b="0" dirty="0" err="1"/>
              <a:t>i</a:t>
            </a:r>
            <a:r>
              <a:rPr lang="en-US" sz="2500" b="0" dirty="0"/>
              <a:t>=1 </a:t>
            </a:r>
            <a:r>
              <a:rPr lang="en-US" sz="2500" b="0" dirty="0" err="1"/>
              <a:t>Pr</a:t>
            </a:r>
            <a:r>
              <a:rPr lang="en-US" sz="2500" b="0" dirty="0"/>
              <a:t>(Hi )</a:t>
            </a:r>
          </a:p>
          <a:p>
            <a:r>
              <a:rPr lang="en-US" sz="2500" b="0" dirty="0"/>
              <a:t>Product of math equations forms the model likelihood for the observed data</a:t>
            </a:r>
          </a:p>
          <a:p>
            <a:endParaRPr lang="en-US" sz="2500" b="0" dirty="0"/>
          </a:p>
          <a:p>
            <a:r>
              <a:rPr lang="en-US" sz="2500" b="0" dirty="0"/>
              <a:t>Using MLE determine Psi and p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Occupancy models: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497283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(1): Site is “closed”: species presence does not change during a sampling season (but can change between seasons- “multiple season”)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dirty="0"/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50180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(1): Site is “closed”: species presence does not change during a sampling season (but can change between seasons- “multiple season”)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(2): Sites are independent: detection of species at one site is independent from detection at another site.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dirty="0"/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2688609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Assumptions: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(1): Site is “closed”: species presence does not change during a sampling season (but can change between seasons- “multiple season”)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(2): Sites are independent: detection of species at one site is independent from detection at another site.</a:t>
            </a:r>
          </a:p>
          <a:p>
            <a:pPr lvl="1"/>
            <a:r>
              <a:rPr lang="en-US" dirty="0"/>
              <a:t>(3): No false detection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dirty="0"/>
              <a:t>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62968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Enough talk: Working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5474" y="1417638"/>
            <a:ext cx="770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Start up your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241864"/>
            <a:ext cx="3191164" cy="36760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Working example:</a:t>
            </a:r>
          </a:p>
          <a:p>
            <a:pPr marL="0" indent="0">
              <a:buFont typeface="Arial"/>
              <a:buNone/>
            </a:pPr>
            <a:r>
              <a:rPr lang="en-US" sz="2000" dirty="0"/>
              <a:t>Researchers want to know :</a:t>
            </a:r>
          </a:p>
          <a:p>
            <a:pPr lvl="1"/>
            <a:r>
              <a:rPr lang="en-US" sz="1600" dirty="0"/>
              <a:t>What is the </a:t>
            </a:r>
            <a:r>
              <a:rPr lang="en-US" sz="1600" b="1" dirty="0"/>
              <a:t>prevalence</a:t>
            </a:r>
            <a:r>
              <a:rPr lang="en-US" sz="1600" dirty="0"/>
              <a:t> of  </a:t>
            </a:r>
            <a:r>
              <a:rPr lang="en-US" sz="1600" i="1" dirty="0"/>
              <a:t>antibodies to Toxoplasma</a:t>
            </a:r>
            <a:r>
              <a:rPr lang="en-US" sz="1600" dirty="0"/>
              <a:t> in sampled </a:t>
            </a:r>
            <a:r>
              <a:rPr lang="en-US" sz="1600" dirty="0" err="1"/>
              <a:t>galidinae</a:t>
            </a:r>
            <a:r>
              <a:rPr lang="en-US" sz="1600" dirty="0"/>
              <a:t> of Madagascar given imperfect test?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Does Sex, Age, Weight  influence the infection and detection of parasite in this species of Madagascar?</a:t>
            </a:r>
          </a:p>
        </p:txBody>
      </p:sp>
      <p:pic>
        <p:nvPicPr>
          <p:cNvPr id="6" name="Picture 5" descr="FTR_9279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1881" y="3700222"/>
            <a:ext cx="2043121" cy="1988025"/>
          </a:xfrm>
          <a:prstGeom prst="rect">
            <a:avLst/>
          </a:prstGeom>
        </p:spPr>
      </p:pic>
      <p:pic>
        <p:nvPicPr>
          <p:cNvPr id="7" name="Picture 6" descr="FTR_988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050" y="3702504"/>
            <a:ext cx="2047206" cy="1985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1283" y="1752600"/>
            <a:ext cx="4224421" cy="14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Abundance and distribution in ecology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Used to assess/re-assess population trends</a:t>
            </a:r>
          </a:p>
        </p:txBody>
      </p:sp>
    </p:spTree>
    <p:extLst>
      <p:ext uri="{BB962C8B-B14F-4D97-AF65-F5344CB8AC3E}">
        <p14:creationId xmlns:p14="http://schemas.microsoft.com/office/powerpoint/2010/main" val="4162981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>
            <a:normAutofit/>
          </a:bodyPr>
          <a:lstStyle/>
          <a:p>
            <a:r>
              <a:rPr lang="en-US" dirty="0"/>
              <a:t>Enough talk: Working example</a:t>
            </a:r>
          </a:p>
        </p:txBody>
      </p:sp>
      <p:pic>
        <p:nvPicPr>
          <p:cNvPr id="5" name="Picture 4" descr="Screen Shot 2017-02-16 at 11.16.3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28" t="5535"/>
          <a:stretch>
            <a:fillRect/>
          </a:stretch>
        </p:blipFill>
        <p:spPr>
          <a:xfrm>
            <a:off x="137310" y="1686005"/>
            <a:ext cx="5468834" cy="2698466"/>
          </a:xfrm>
          <a:prstGeom prst="rect">
            <a:avLst/>
          </a:prstGeom>
        </p:spPr>
      </p:pic>
      <p:pic>
        <p:nvPicPr>
          <p:cNvPr id="6" name="Picture 5" descr="Screen Shot 2018-01-13 at 11.00.26 PM.png">
            <a:extLst>
              <a:ext uri="{FF2B5EF4-FFF2-40B4-BE49-F238E27FC236}">
                <a16:creationId xmlns:a16="http://schemas.microsoft.com/office/drawing/2014/main" id="{C7995986-FBB7-1F41-A0BF-80BFAA5ED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592" y="4612753"/>
            <a:ext cx="5160208" cy="161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0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152718"/>
            <a:ext cx="8294914" cy="1371600"/>
          </a:xfrm>
        </p:spPr>
        <p:txBody>
          <a:bodyPr/>
          <a:lstStyle/>
          <a:p>
            <a:r>
              <a:rPr lang="en-US" dirty="0"/>
              <a:t>Occupancy dynamics: Beyond Single Season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1447800" y="4267200"/>
            <a:ext cx="1981200" cy="1219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0 - unoccupied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2590800" y="6246812"/>
            <a:ext cx="4953000" cy="15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Oval 52"/>
          <p:cNvSpPr/>
          <p:nvPr/>
        </p:nvSpPr>
        <p:spPr bwMode="auto">
          <a:xfrm>
            <a:off x="1447800" y="2362200"/>
            <a:ext cx="1981200" cy="1219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1 - occupied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141470" y="4267200"/>
            <a:ext cx="1981200" cy="1219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0 - unoccupied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141470" y="2362200"/>
            <a:ext cx="1981200" cy="12192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1 - occupied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61" name="Straight Arrow Connector 60"/>
          <p:cNvCxnSpPr>
            <a:stCxn id="53" idx="6"/>
            <a:endCxn id="57" idx="2"/>
          </p:cNvCxnSpPr>
          <p:nvPr/>
        </p:nvCxnSpPr>
        <p:spPr bwMode="auto">
          <a:xfrm>
            <a:off x="3429000" y="2971800"/>
            <a:ext cx="712470" cy="15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53" idx="5"/>
            <a:endCxn id="56" idx="1"/>
          </p:cNvCxnSpPr>
          <p:nvPr/>
        </p:nvCxnSpPr>
        <p:spPr bwMode="auto">
          <a:xfrm rot="16200000" flipH="1">
            <a:off x="3263787" y="3277925"/>
            <a:ext cx="1042896" cy="1292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16" idx="6"/>
            <a:endCxn id="56" idx="2"/>
          </p:cNvCxnSpPr>
          <p:nvPr/>
        </p:nvCxnSpPr>
        <p:spPr bwMode="auto">
          <a:xfrm>
            <a:off x="3429000" y="4876800"/>
            <a:ext cx="712470" cy="15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16" idx="7"/>
            <a:endCxn id="57" idx="3"/>
          </p:cNvCxnSpPr>
          <p:nvPr/>
        </p:nvCxnSpPr>
        <p:spPr bwMode="auto">
          <a:xfrm rot="5400000" flipH="1" flipV="1">
            <a:off x="3263787" y="3277925"/>
            <a:ext cx="1042896" cy="129275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648200" y="6031468"/>
            <a:ext cx="8867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season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3581400"/>
            <a:ext cx="1358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cxnSp>
        <p:nvCxnSpPr>
          <p:cNvPr id="21" name="Straight Arrow Connector 20"/>
          <p:cNvCxnSpPr>
            <a:stCxn id="19" idx="0"/>
            <a:endCxn id="53" idx="2"/>
          </p:cNvCxnSpPr>
          <p:nvPr/>
        </p:nvCxnSpPr>
        <p:spPr bwMode="auto">
          <a:xfrm rot="5400000" flipH="1" flipV="1">
            <a:off x="835040" y="2968641"/>
            <a:ext cx="609600" cy="61591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9" idx="2"/>
            <a:endCxn id="16" idx="2"/>
          </p:cNvCxnSpPr>
          <p:nvPr/>
        </p:nvCxnSpPr>
        <p:spPr bwMode="auto">
          <a:xfrm rot="16200000" flipH="1">
            <a:off x="815306" y="4244305"/>
            <a:ext cx="649069" cy="615919"/>
          </a:xfrm>
          <a:prstGeom prst="curvedConnector2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ounded Rectangle 27"/>
          <p:cNvSpPr/>
          <p:nvPr/>
        </p:nvSpPr>
        <p:spPr bwMode="auto">
          <a:xfrm>
            <a:off x="3581400" y="1489948"/>
            <a:ext cx="3352800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Symbol" pitchFamily="18" charset="2"/>
              </a:rPr>
              <a:t>e</a:t>
            </a:r>
            <a:r>
              <a:rPr lang="en-US" sz="2400" dirty="0"/>
              <a:t> – local extinction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581400" y="1489948"/>
            <a:ext cx="3352800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Symbol" pitchFamily="18" charset="2"/>
              </a:rPr>
              <a:t>g</a:t>
            </a:r>
            <a:r>
              <a:rPr lang="en-US" sz="2400" dirty="0"/>
              <a:t> – colonization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581400" y="1489948"/>
            <a:ext cx="3352800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Symbol" pitchFamily="18" charset="2"/>
              </a:rPr>
              <a:t>(1-e)</a:t>
            </a:r>
            <a:r>
              <a:rPr lang="en-US" sz="2400" dirty="0"/>
              <a:t> – not extinct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581400" y="1489948"/>
            <a:ext cx="3352800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Symbol" pitchFamily="18" charset="2"/>
              </a:rPr>
              <a:t>(1-g)</a:t>
            </a:r>
            <a:r>
              <a:rPr lang="en-US" sz="2400" dirty="0"/>
              <a:t> – not colonized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1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model should I use (unmarked)?</a:t>
            </a:r>
          </a:p>
        </p:txBody>
      </p:sp>
      <p:pic>
        <p:nvPicPr>
          <p:cNvPr id="4" name="Picture 3" descr="F:\Book-Kery-Chandler-Royle\Chapter 2 - Statistical Inference\tree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1387475"/>
            <a:ext cx="3330847" cy="270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D85EE5-153B-6543-AF38-BB2D0A29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600"/>
            <a:ext cx="5745873" cy="30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0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/>
          <a:srcRect l="-15336" r="-15336"/>
          <a:stretch>
            <a:fillRect/>
          </a:stretch>
        </p:blipFill>
        <p:spPr>
          <a:xfrm>
            <a:off x="-772885" y="1701829"/>
            <a:ext cx="6400800" cy="3673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I use occupancy?</a:t>
            </a:r>
          </a:p>
        </p:txBody>
      </p:sp>
      <p:pic>
        <p:nvPicPr>
          <p:cNvPr id="6" name="Picture 5" descr="Screen Shot 2017-04-28 at 12.24.48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9519" y="1524318"/>
            <a:ext cx="3516564" cy="1074768"/>
          </a:xfrm>
          <a:prstGeom prst="rect">
            <a:avLst/>
          </a:prstGeom>
        </p:spPr>
      </p:pic>
      <p:pic>
        <p:nvPicPr>
          <p:cNvPr id="3" name="Picture 2" descr="Screen Shot 2018-01-15 at 8.41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20" y="2859323"/>
            <a:ext cx="3516564" cy="3192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C578C0-D4C2-DB42-8F98-8237910B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218" y="4998826"/>
            <a:ext cx="1068301" cy="3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Resources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458504"/>
            <a:ext cx="7620000" cy="4373563"/>
          </a:xfrm>
        </p:spPr>
        <p:txBody>
          <a:bodyPr/>
          <a:lstStyle/>
          <a:p>
            <a:pPr marL="347472" eaLnBrk="1" hangingPunct="1">
              <a:lnSpc>
                <a:spcPct val="100000"/>
              </a:lnSpc>
              <a:spcBef>
                <a:spcPts val="1800"/>
              </a:spcBef>
            </a:pPr>
            <a:r>
              <a:rPr lang="en-US" sz="1800" dirty="0" err="1"/>
              <a:t>D.I.</a:t>
            </a:r>
            <a:r>
              <a:rPr lang="en-US" sz="1800" dirty="0"/>
              <a:t> </a:t>
            </a:r>
            <a:r>
              <a:rPr lang="en-US" sz="1800" dirty="0" err="1"/>
              <a:t>MacKenzie</a:t>
            </a:r>
            <a:r>
              <a:rPr lang="en-US" sz="1800" dirty="0"/>
              <a:t>, J.D. Nichols, </a:t>
            </a:r>
            <a:r>
              <a:rPr lang="en-US" sz="1800" dirty="0" err="1"/>
              <a:t>J.A.</a:t>
            </a:r>
            <a:r>
              <a:rPr lang="en-US" sz="1800" dirty="0"/>
              <a:t> </a:t>
            </a:r>
            <a:r>
              <a:rPr lang="en-US" sz="1800" dirty="0" err="1"/>
              <a:t>Royle</a:t>
            </a:r>
            <a:r>
              <a:rPr lang="en-US" sz="1800" dirty="0"/>
              <a:t>, </a:t>
            </a:r>
            <a:r>
              <a:rPr lang="en-US" sz="1800" dirty="0" err="1"/>
              <a:t>K.H.</a:t>
            </a:r>
            <a:r>
              <a:rPr lang="en-US" sz="1800" dirty="0"/>
              <a:t> Pollock, L.L. Bailey, and </a:t>
            </a:r>
            <a:r>
              <a:rPr lang="en-US" sz="1800" dirty="0" err="1"/>
              <a:t>J.E.</a:t>
            </a:r>
            <a:r>
              <a:rPr lang="en-US" sz="1800" dirty="0"/>
              <a:t> Hines.  2006.  Occupancy estimation and modeling.  Academic Press.  Burlington, MA.</a:t>
            </a:r>
          </a:p>
          <a:p>
            <a:pPr marL="347472" eaLnBrk="1" hangingPunct="1"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D. I. </a:t>
            </a:r>
            <a:r>
              <a:rPr lang="en-US" sz="1800" dirty="0" err="1"/>
              <a:t>MacKenzie</a:t>
            </a:r>
            <a:r>
              <a:rPr lang="en-US" sz="1800" dirty="0"/>
              <a:t>, J. D. Nichols, J. E. Hines, </a:t>
            </a:r>
            <a:r>
              <a:rPr lang="en-US" sz="1800" dirty="0" err="1"/>
              <a:t>M.G.</a:t>
            </a:r>
            <a:r>
              <a:rPr lang="en-US" sz="1800" dirty="0"/>
              <a:t> Knutson, and </a:t>
            </a:r>
            <a:r>
              <a:rPr lang="en-US" sz="1800" dirty="0" err="1"/>
              <a:t>A.B.</a:t>
            </a:r>
            <a:r>
              <a:rPr lang="en-US" sz="1800" dirty="0"/>
              <a:t> Franklin.  2003.  Estimating site occupancy, colonization, and local extinction when a species is detected imperfectly.  Ecology 84:2200-2207.</a:t>
            </a:r>
          </a:p>
          <a:p>
            <a:pPr marL="347472" eaLnBrk="1" hangingPunct="1">
              <a:lnSpc>
                <a:spcPct val="100000"/>
              </a:lnSpc>
              <a:spcBef>
                <a:spcPts val="1800"/>
              </a:spcBef>
            </a:pPr>
            <a:r>
              <a:rPr lang="en-US" sz="1800" dirty="0" err="1"/>
              <a:t>Barbraud</a:t>
            </a:r>
            <a:r>
              <a:rPr lang="en-US" sz="1800" dirty="0"/>
              <a:t>, C. , J. D. Nichols, J. E. Hines, and H. </a:t>
            </a:r>
            <a:r>
              <a:rPr lang="en-US" sz="1800" dirty="0" err="1"/>
              <a:t>Hafner</a:t>
            </a:r>
            <a:r>
              <a:rPr lang="en-US" sz="1800" dirty="0"/>
              <a:t>. 2003. Estimating rates of local extinction and colonization in colonial species and an extension to the </a:t>
            </a:r>
            <a:r>
              <a:rPr lang="en-US" sz="1800" dirty="0" err="1"/>
              <a:t>metapopulation</a:t>
            </a:r>
            <a:r>
              <a:rPr lang="en-US" sz="1800" dirty="0"/>
              <a:t> and community levels. – </a:t>
            </a:r>
            <a:r>
              <a:rPr lang="en-US" sz="1800" dirty="0" err="1"/>
              <a:t>Oikos</a:t>
            </a:r>
            <a:r>
              <a:rPr lang="en-US" sz="1800" dirty="0"/>
              <a:t> 101: 113–126.</a:t>
            </a:r>
          </a:p>
          <a:p>
            <a:pPr marL="347472" eaLnBrk="1" hangingPunct="1"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</p:txBody>
      </p:sp>
      <p:pic>
        <p:nvPicPr>
          <p:cNvPr id="17412" name="Picture 9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677480" y="4906200"/>
            <a:ext cx="1295400" cy="2058988"/>
          </a:xfrm>
          <a:noFill/>
        </p:spPr>
      </p:pic>
    </p:spTree>
    <p:extLst>
      <p:ext uri="{BB962C8B-B14F-4D97-AF65-F5344CB8AC3E}">
        <p14:creationId xmlns:p14="http://schemas.microsoft.com/office/powerpoint/2010/main" val="33808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Abundance and distribution in ecology</a:t>
            </a:r>
          </a:p>
          <a:p>
            <a:pPr lvl="1"/>
            <a:r>
              <a:rPr lang="en-US" dirty="0"/>
              <a:t>Used to assess/re-assess population trends</a:t>
            </a:r>
          </a:p>
          <a:p>
            <a:pPr lvl="1"/>
            <a:r>
              <a:rPr lang="en-US" dirty="0"/>
              <a:t>Often very difficult to know abundance</a:t>
            </a:r>
          </a:p>
          <a:p>
            <a:pPr lvl="2"/>
            <a:r>
              <a:rPr lang="en-US" dirty="0"/>
              <a:t>Capture Mark Recapture…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38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Abundance and distribution in ecology</a:t>
            </a:r>
          </a:p>
          <a:p>
            <a:pPr lvl="1"/>
            <a:r>
              <a:rPr lang="en-US" dirty="0"/>
              <a:t>Used to assess/re-assess population trends</a:t>
            </a:r>
          </a:p>
          <a:p>
            <a:pPr lvl="1"/>
            <a:r>
              <a:rPr lang="en-US" dirty="0"/>
              <a:t>Often very difficult to know abundance</a:t>
            </a:r>
          </a:p>
          <a:p>
            <a:pPr lvl="2"/>
            <a:r>
              <a:rPr lang="en-US" dirty="0"/>
              <a:t>Expensive (CMR…)</a:t>
            </a:r>
          </a:p>
          <a:p>
            <a:pPr lvl="1"/>
            <a:r>
              <a:rPr lang="en-US" dirty="0"/>
              <a:t>Sometimes presence/absence is just what we need…</a:t>
            </a:r>
          </a:p>
          <a:p>
            <a:pPr lvl="3"/>
            <a:r>
              <a:rPr lang="en-US" dirty="0"/>
              <a:t>Distribution and range </a:t>
            </a:r>
          </a:p>
          <a:p>
            <a:pPr lvl="3"/>
            <a:r>
              <a:rPr lang="en-US" dirty="0"/>
              <a:t>Animal invasions</a:t>
            </a:r>
          </a:p>
          <a:p>
            <a:pPr lvl="3"/>
            <a:r>
              <a:rPr lang="en-US" dirty="0"/>
              <a:t>Disease dynamics</a:t>
            </a:r>
          </a:p>
        </p:txBody>
      </p:sp>
    </p:spTree>
    <p:extLst>
      <p:ext uri="{BB962C8B-B14F-4D97-AF65-F5344CB8AC3E}">
        <p14:creationId xmlns:p14="http://schemas.microsoft.com/office/powerpoint/2010/main" val="88367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Abundance and distribution in ecology</a:t>
            </a:r>
          </a:p>
          <a:p>
            <a:pPr lvl="1"/>
            <a:r>
              <a:rPr lang="en-US" dirty="0"/>
              <a:t>Used to assess/re-assess population trends</a:t>
            </a:r>
          </a:p>
          <a:p>
            <a:pPr lvl="1"/>
            <a:r>
              <a:rPr lang="en-US" dirty="0"/>
              <a:t>Often very difficult to know abundance</a:t>
            </a:r>
          </a:p>
          <a:p>
            <a:pPr lvl="2"/>
            <a:r>
              <a:rPr lang="en-US" dirty="0"/>
              <a:t>Expensive (CMR…)</a:t>
            </a:r>
          </a:p>
          <a:p>
            <a:pPr lvl="1"/>
            <a:r>
              <a:rPr lang="en-US" dirty="0"/>
              <a:t>Sometimes presence/absence is just what we need…</a:t>
            </a:r>
          </a:p>
          <a:p>
            <a:pPr lvl="3"/>
            <a:r>
              <a:rPr lang="en-US" dirty="0"/>
              <a:t>Distribution and range </a:t>
            </a:r>
          </a:p>
          <a:p>
            <a:pPr lvl="3"/>
            <a:r>
              <a:rPr lang="en-US" dirty="0"/>
              <a:t>Animal invasions</a:t>
            </a:r>
          </a:p>
          <a:p>
            <a:pPr lvl="3"/>
            <a:r>
              <a:rPr lang="en-US" dirty="0"/>
              <a:t>Disease dynamics</a:t>
            </a:r>
          </a:p>
          <a:p>
            <a:pPr lvl="1"/>
            <a:r>
              <a:rPr lang="en-US" dirty="0"/>
              <a:t>Occupancy modeling: a </a:t>
            </a:r>
            <a:r>
              <a:rPr lang="en-US" i="1" dirty="0"/>
              <a:t>tool </a:t>
            </a:r>
            <a:r>
              <a:rPr lang="en-US" dirty="0"/>
              <a:t>to estimate true populations and monitor changes</a:t>
            </a:r>
          </a:p>
          <a:p>
            <a:pPr lvl="2"/>
            <a:r>
              <a:rPr lang="en-US" dirty="0"/>
              <a:t>But what do I mean by occupancy?</a:t>
            </a:r>
          </a:p>
        </p:txBody>
      </p:sp>
    </p:spTree>
    <p:extLst>
      <p:ext uri="{BB962C8B-B14F-4D97-AF65-F5344CB8AC3E}">
        <p14:creationId xmlns:p14="http://schemas.microsoft.com/office/powerpoint/2010/main" val="3663143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occupancy?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that focal object (taxon) occupies or uses a sample unit during a specified period of time.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72632" y="2883397"/>
            <a:ext cx="36629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 err="1"/>
              <a:t>ψ</a:t>
            </a:r>
            <a:r>
              <a:rPr lang="en-US" sz="4000" b="1" dirty="0"/>
              <a:t> = x/s</a:t>
            </a:r>
          </a:p>
          <a:p>
            <a:pPr>
              <a:buNone/>
            </a:pPr>
            <a:endParaRPr lang="en-US" sz="4000" b="1" dirty="0"/>
          </a:p>
          <a:p>
            <a:pPr>
              <a:buNone/>
            </a:pPr>
            <a:r>
              <a:rPr lang="en-US" sz="2000" dirty="0"/>
              <a:t>x = number of occupied sites </a:t>
            </a:r>
          </a:p>
          <a:p>
            <a:pPr>
              <a:buNone/>
            </a:pPr>
            <a:r>
              <a:rPr lang="en-US" sz="2000" dirty="0"/>
              <a:t>s = total number of sites</a:t>
            </a:r>
          </a:p>
        </p:txBody>
      </p:sp>
    </p:spTree>
    <p:extLst>
      <p:ext uri="{BB962C8B-B14F-4D97-AF65-F5344CB8AC3E}">
        <p14:creationId xmlns:p14="http://schemas.microsoft.com/office/powerpoint/2010/main" val="115291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occupancy?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that focal object (taxon) occupies or uses a sample unit during a specified period of time.</a:t>
            </a:r>
          </a:p>
          <a:p>
            <a:endParaRPr lang="en-US" dirty="0"/>
          </a:p>
          <a:p>
            <a:pPr lvl="1"/>
            <a:r>
              <a:rPr lang="en-US" dirty="0"/>
              <a:t>Within disease ecology/epidemiology framework : what is the probability that a parasite is found in an individual </a:t>
            </a:r>
            <a:br>
              <a:rPr lang="en-US" dirty="0"/>
            </a:br>
            <a:r>
              <a:rPr lang="en-US" dirty="0" err="1"/>
              <a:t>ie</a:t>
            </a:r>
            <a:r>
              <a:rPr lang="en-US" dirty="0"/>
              <a:t>. what is the prevalence of the disease in a population?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Prevalence = Number of infected/population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occupancy?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that focal object (taxon) occupies or uses a sample unit.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Taxon is said to be present if:</a:t>
            </a:r>
          </a:p>
          <a:p>
            <a:pPr lvl="4"/>
            <a:r>
              <a:rPr lang="en-US" dirty="0"/>
              <a:t>Taxon is present</a:t>
            </a:r>
          </a:p>
          <a:p>
            <a:pPr marL="1371600" lvl="3" indent="0">
              <a:buNone/>
            </a:pPr>
            <a:r>
              <a:rPr lang="en-US" b="1" dirty="0"/>
              <a:t>AND</a:t>
            </a:r>
          </a:p>
          <a:p>
            <a:pPr lvl="4"/>
            <a:r>
              <a:rPr lang="en-US" dirty="0"/>
              <a:t>Taxon is detected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3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13679</TotalTime>
  <Words>1461</Words>
  <Application>Microsoft Macintosh PowerPoint</Application>
  <PresentationFormat>On-screen Show (4:3)</PresentationFormat>
  <Paragraphs>272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Symbol</vt:lpstr>
      <vt:lpstr>Tahoma</vt:lpstr>
      <vt:lpstr>Essential</vt:lpstr>
      <vt:lpstr>Occupancy modeling</vt:lpstr>
      <vt:lpstr>Occupancy model: lecture and tutorial objectives</vt:lpstr>
      <vt:lpstr>Why?</vt:lpstr>
      <vt:lpstr>Why?</vt:lpstr>
      <vt:lpstr>Why?</vt:lpstr>
      <vt:lpstr>Why?</vt:lpstr>
      <vt:lpstr>What is occupancy?</vt:lpstr>
      <vt:lpstr>What is occupancy?</vt:lpstr>
      <vt:lpstr>What is occupancy?</vt:lpstr>
      <vt:lpstr>What is occupancy?</vt:lpstr>
      <vt:lpstr>estimate disease prevalence</vt:lpstr>
      <vt:lpstr>estimate disease prevalence</vt:lpstr>
      <vt:lpstr>estimate disease prevalence</vt:lpstr>
      <vt:lpstr>estimate disease prevalence</vt:lpstr>
      <vt:lpstr>estimate disease prevalence</vt:lpstr>
      <vt:lpstr>Occupancy models</vt:lpstr>
      <vt:lpstr>Occupancy models</vt:lpstr>
      <vt:lpstr>Occupancy models</vt:lpstr>
      <vt:lpstr>How do I design a study to use Occupancy models</vt:lpstr>
      <vt:lpstr>How do I design a study to use Occupancy models</vt:lpstr>
      <vt:lpstr>Occupancy models: under the hood</vt:lpstr>
      <vt:lpstr>Occupancy models: under the hood</vt:lpstr>
      <vt:lpstr>Occupancy models: under the hood</vt:lpstr>
      <vt:lpstr>Occupancy models: under the hood</vt:lpstr>
      <vt:lpstr>Occupancy models: under the hood</vt:lpstr>
      <vt:lpstr>Occupancy models</vt:lpstr>
      <vt:lpstr>Occupancy models</vt:lpstr>
      <vt:lpstr>Occupancy models</vt:lpstr>
      <vt:lpstr>Enough talk: Working example</vt:lpstr>
      <vt:lpstr>Enough talk: Working example</vt:lpstr>
      <vt:lpstr>Occupancy dynamics: Beyond Single Season</vt:lpstr>
      <vt:lpstr>Which model should I use (unmarked)?</vt:lpstr>
      <vt:lpstr>How do I use occupancy?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Occupancy modeling</dc:title>
  <dc:creator>Fidisoa Rasambainarivo</dc:creator>
  <cp:lastModifiedBy>Fidisoa Rasambainarivo</cp:lastModifiedBy>
  <cp:revision>144</cp:revision>
  <dcterms:created xsi:type="dcterms:W3CDTF">2017-12-30T04:44:08Z</dcterms:created>
  <dcterms:modified xsi:type="dcterms:W3CDTF">2019-01-15T12:06:08Z</dcterms:modified>
</cp:coreProperties>
</file>